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62" r:id="rId5"/>
    <p:sldId id="261" r:id="rId6"/>
    <p:sldId id="258" r:id="rId7"/>
    <p:sldId id="259" r:id="rId8"/>
    <p:sldId id="260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1227" y="6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187BE-F655-4001-8C71-D94C9763BBCB}" type="datetimeFigureOut">
              <a:rPr lang="sv-SE" smtClean="0"/>
              <a:t>2018-10-03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834DD-1BF9-4E97-8C6F-2F779F382A2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39027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187BE-F655-4001-8C71-D94C9763BBCB}" type="datetimeFigureOut">
              <a:rPr lang="sv-SE" smtClean="0"/>
              <a:t>2018-10-03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834DD-1BF9-4E97-8C6F-2F779F382A2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94011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187BE-F655-4001-8C71-D94C9763BBCB}" type="datetimeFigureOut">
              <a:rPr lang="sv-SE" smtClean="0"/>
              <a:t>2018-10-03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834DD-1BF9-4E97-8C6F-2F779F382A2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03496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187BE-F655-4001-8C71-D94C9763BBCB}" type="datetimeFigureOut">
              <a:rPr lang="sv-SE" smtClean="0"/>
              <a:t>2018-10-03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834DD-1BF9-4E97-8C6F-2F779F382A2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96709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187BE-F655-4001-8C71-D94C9763BBCB}" type="datetimeFigureOut">
              <a:rPr lang="sv-SE" smtClean="0"/>
              <a:t>2018-10-03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834DD-1BF9-4E97-8C6F-2F779F382A2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86255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187BE-F655-4001-8C71-D94C9763BBCB}" type="datetimeFigureOut">
              <a:rPr lang="sv-SE" smtClean="0"/>
              <a:t>2018-10-03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834DD-1BF9-4E97-8C6F-2F779F382A2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98039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187BE-F655-4001-8C71-D94C9763BBCB}" type="datetimeFigureOut">
              <a:rPr lang="sv-SE" smtClean="0"/>
              <a:t>2018-10-03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834DD-1BF9-4E97-8C6F-2F779F382A2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54201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187BE-F655-4001-8C71-D94C9763BBCB}" type="datetimeFigureOut">
              <a:rPr lang="sv-SE" smtClean="0"/>
              <a:t>2018-10-03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834DD-1BF9-4E97-8C6F-2F779F382A2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10752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187BE-F655-4001-8C71-D94C9763BBCB}" type="datetimeFigureOut">
              <a:rPr lang="sv-SE" smtClean="0"/>
              <a:t>2018-10-03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834DD-1BF9-4E97-8C6F-2F779F382A2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64259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187BE-F655-4001-8C71-D94C9763BBCB}" type="datetimeFigureOut">
              <a:rPr lang="sv-SE" smtClean="0"/>
              <a:t>2018-10-03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834DD-1BF9-4E97-8C6F-2F779F382A2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05231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187BE-F655-4001-8C71-D94C9763BBCB}" type="datetimeFigureOut">
              <a:rPr lang="sv-SE" smtClean="0"/>
              <a:t>2018-10-03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834DD-1BF9-4E97-8C6F-2F779F382A2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77094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F187BE-F655-4001-8C71-D94C9763BBCB}" type="datetimeFigureOut">
              <a:rPr lang="sv-SE" smtClean="0"/>
              <a:t>2018-10-03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4834DD-1BF9-4E97-8C6F-2F779F382A2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05728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55576" y="980728"/>
            <a:ext cx="7772400" cy="1512168"/>
          </a:xfrm>
        </p:spPr>
        <p:txBody>
          <a:bodyPr>
            <a:normAutofit fontScale="90000"/>
          </a:bodyPr>
          <a:lstStyle/>
          <a:p>
            <a:r>
              <a:rPr lang="sv-SE" dirty="0"/>
              <a:t>(använd </a:t>
            </a:r>
            <a:r>
              <a:rPr lang="sv-SE" dirty="0" smtClean="0"/>
              <a:t>bildspelsläge)</a:t>
            </a:r>
            <a:br>
              <a:rPr lang="sv-SE" dirty="0" smtClean="0"/>
            </a:br>
            <a:r>
              <a:rPr lang="sv-SE" dirty="0" smtClean="0"/>
              <a:t>Så här fyller du i omdömesformuläret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3140968"/>
            <a:ext cx="6624736" cy="3501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251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Brevet kan skrivas så här:</a:t>
            </a:r>
            <a:endParaRPr lang="sv-SE" dirty="0"/>
          </a:p>
        </p:txBody>
      </p:sp>
      <p:sp>
        <p:nvSpPr>
          <p:cNvPr id="3" name="textruta 2"/>
          <p:cNvSpPr txBox="1"/>
          <p:nvPr/>
        </p:nvSpPr>
        <p:spPr>
          <a:xfrm>
            <a:off x="117971" y="1392992"/>
            <a:ext cx="9176358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Hej</a:t>
            </a:r>
          </a:p>
          <a:p>
            <a:r>
              <a:rPr lang="sv-SE" dirty="0" smtClean="0"/>
              <a:t>Jag har haft förmånen att ha Greta Andersson som student. Hon har redan från </a:t>
            </a:r>
          </a:p>
          <a:p>
            <a:r>
              <a:rPr lang="sv-SE" dirty="0" smtClean="0"/>
              <a:t>början tagit initiativ och agerat på ett kreativt och självständigt sätt. </a:t>
            </a:r>
            <a:r>
              <a:rPr lang="sv-SE" dirty="0"/>
              <a:t> </a:t>
            </a:r>
            <a:r>
              <a:rPr lang="sv-SE" dirty="0" smtClean="0"/>
              <a:t>Hon har </a:t>
            </a:r>
          </a:p>
          <a:p>
            <a:r>
              <a:rPr lang="sv-SE" dirty="0" smtClean="0"/>
              <a:t>mycket god kontakt med eleverna och har ett självklart ledarskap i klassrummet.</a:t>
            </a:r>
          </a:p>
          <a:p>
            <a:r>
              <a:rPr lang="sv-SE" dirty="0" smtClean="0"/>
              <a:t>Hon har dessutom  god kontakt med den övriga personalen i arbetslaget. Ett exempel</a:t>
            </a:r>
          </a:p>
          <a:p>
            <a:r>
              <a:rPr lang="sv-SE" dirty="0"/>
              <a:t>p</a:t>
            </a:r>
            <a:r>
              <a:rPr lang="sv-SE" dirty="0" smtClean="0"/>
              <a:t>å hennes didaktiska förmåga är att hon självständigt planerat ett arbetsområde på 6 lektioner</a:t>
            </a:r>
          </a:p>
          <a:p>
            <a:r>
              <a:rPr lang="sv-SE" dirty="0"/>
              <a:t>d</a:t>
            </a:r>
            <a:r>
              <a:rPr lang="sv-SE" dirty="0" smtClean="0"/>
              <a:t>är hon kombinerat skrivande, sakprosaläsning och skönlitteratur. Området var</a:t>
            </a:r>
          </a:p>
          <a:p>
            <a:r>
              <a:rPr lang="sv-SE" dirty="0" smtClean="0"/>
              <a:t>Språkhistoria och hon har tagit med eleverna på en språkhistorisk resa genom att </a:t>
            </a:r>
          </a:p>
          <a:p>
            <a:r>
              <a:rPr lang="sv-SE" dirty="0"/>
              <a:t>a</a:t>
            </a:r>
            <a:r>
              <a:rPr lang="sv-SE" dirty="0" smtClean="0"/>
              <a:t>tt utnyttja  ”Institutets för språk – och folkminnens ” hemsidor. Hon är mycket säker på</a:t>
            </a:r>
          </a:p>
          <a:p>
            <a:r>
              <a:rPr lang="sv-SE" dirty="0" err="1" smtClean="0"/>
              <a:t>IT-teknik</a:t>
            </a:r>
            <a:r>
              <a:rPr lang="sv-SE" dirty="0"/>
              <a:t> </a:t>
            </a:r>
            <a:r>
              <a:rPr lang="sv-SE" dirty="0" smtClean="0"/>
              <a:t>och är inte rädd för att prova  digitala arbetsformer.</a:t>
            </a:r>
          </a:p>
          <a:p>
            <a:r>
              <a:rPr lang="sv-SE" dirty="0" smtClean="0"/>
              <a:t> Vid ett tillfälle fungerade inte nätet på skolan då kunde hon snabbt lägga om</a:t>
            </a:r>
          </a:p>
          <a:p>
            <a:r>
              <a:rPr lang="sv-SE" dirty="0"/>
              <a:t>t</a:t>
            </a:r>
            <a:r>
              <a:rPr lang="sv-SE" dirty="0" smtClean="0"/>
              <a:t>aktik och kopierade snabbt upp lämpliga texter  från en lärobok som vi kunde </a:t>
            </a:r>
          </a:p>
          <a:p>
            <a:r>
              <a:rPr lang="sv-SE" dirty="0" smtClean="0"/>
              <a:t>använda i stället. Hon låter eleverna vara aktiva och visar att hon kan leda ett samtal.</a:t>
            </a:r>
          </a:p>
          <a:p>
            <a:r>
              <a:rPr lang="sv-SE" dirty="0" smtClean="0"/>
              <a:t>Lena är lyhörd för elevernas behov och kan se varje elev . Hon är alltid väl förberedd och påläst. </a:t>
            </a:r>
          </a:p>
          <a:p>
            <a:r>
              <a:rPr lang="sv-SE" dirty="0"/>
              <a:t>J</a:t>
            </a:r>
            <a:r>
              <a:rPr lang="sv-SE" dirty="0" smtClean="0"/>
              <a:t>ag skulle gärna vilja se henne som kollega i framtiden. </a:t>
            </a:r>
          </a:p>
        </p:txBody>
      </p:sp>
    </p:spTree>
    <p:extLst>
      <p:ext uri="{BB962C8B-B14F-4D97-AF65-F5344CB8AC3E}">
        <p14:creationId xmlns:p14="http://schemas.microsoft.com/office/powerpoint/2010/main" val="2361922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v-SE" sz="3100" dirty="0" smtClean="0"/>
              <a:t>Om du anar oråd eller känner dig osäker på studentens förmåga att klara </a:t>
            </a:r>
            <a:r>
              <a:rPr lang="sv-SE" sz="3100" dirty="0" err="1" smtClean="0"/>
              <a:t>VFU:n</a:t>
            </a:r>
            <a:r>
              <a:rPr lang="sv-SE" sz="3100" dirty="0" smtClean="0"/>
              <a:t>: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/>
              <a:t/>
            </a:r>
            <a:br>
              <a:rPr lang="sv-SE" dirty="0"/>
            </a:br>
            <a:r>
              <a:rPr lang="sv-SE" dirty="0" smtClean="0"/>
              <a:t>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sv-SE" sz="2400" b="1" dirty="0" smtClean="0"/>
              <a:t>Tag tidigt kontakt med examinator </a:t>
            </a:r>
          </a:p>
          <a:p>
            <a:r>
              <a:rPr lang="sv-SE" sz="2400" dirty="0" smtClean="0"/>
              <a:t>Examinator eller någon från VFU-enheten kommer  då på besök</a:t>
            </a:r>
          </a:p>
          <a:p>
            <a:r>
              <a:rPr lang="sv-SE" sz="2400" b="1" dirty="0" smtClean="0"/>
              <a:t>Några varningstecken:</a:t>
            </a:r>
          </a:p>
          <a:p>
            <a:pPr marL="0" indent="0">
              <a:buNone/>
            </a:pPr>
            <a:r>
              <a:rPr lang="sv-SE" sz="2400" dirty="0" smtClean="0"/>
              <a:t>-  Studenten kommer ofta försent</a:t>
            </a:r>
          </a:p>
          <a:p>
            <a:pPr marL="0" indent="0">
              <a:buNone/>
            </a:pPr>
            <a:r>
              <a:rPr lang="sv-SE" sz="2400" dirty="0" smtClean="0"/>
              <a:t>-  Hör inte av sig vid frånvaro</a:t>
            </a:r>
          </a:p>
          <a:p>
            <a:pPr marL="0" indent="0">
              <a:buNone/>
            </a:pPr>
            <a:r>
              <a:rPr lang="sv-SE" sz="2400" dirty="0" smtClean="0"/>
              <a:t>-  Verkar slö och /eller oengagerad</a:t>
            </a:r>
          </a:p>
          <a:p>
            <a:pPr marL="0" indent="0">
              <a:buNone/>
            </a:pPr>
            <a:r>
              <a:rPr lang="sv-SE" sz="2400" dirty="0" smtClean="0"/>
              <a:t> - Undviker att ta lektioner eller skjuter fram tillfället att hålla lektioner</a:t>
            </a:r>
          </a:p>
          <a:p>
            <a:pPr marL="0" indent="0">
              <a:buNone/>
            </a:pPr>
            <a:r>
              <a:rPr lang="sv-SE" sz="2400" dirty="0" smtClean="0"/>
              <a:t> - </a:t>
            </a:r>
            <a:r>
              <a:rPr lang="sv-SE" sz="2400" dirty="0"/>
              <a:t>Studenten ägnar sin mobil för stor </a:t>
            </a:r>
            <a:r>
              <a:rPr lang="sv-SE" sz="2400" dirty="0" smtClean="0"/>
              <a:t>uppmärksamhet</a:t>
            </a:r>
          </a:p>
          <a:p>
            <a:pPr marL="0" indent="0">
              <a:buNone/>
            </a:pPr>
            <a:r>
              <a:rPr lang="sv-SE" sz="2400" dirty="0" smtClean="0"/>
              <a:t>-  Undviker kontakt med elever och personal</a:t>
            </a:r>
          </a:p>
          <a:p>
            <a:pPr marL="0" indent="0">
              <a:buNone/>
            </a:pPr>
            <a:r>
              <a:rPr lang="sv-SE" sz="2400" dirty="0" smtClean="0"/>
              <a:t>-  Behöver sova i pauserna eller ber ofta att få gå hem tidigare</a:t>
            </a:r>
          </a:p>
          <a:p>
            <a:pPr>
              <a:buFontTx/>
              <a:buChar char="-"/>
            </a:pPr>
            <a:r>
              <a:rPr lang="sv-SE" sz="2400" dirty="0" smtClean="0"/>
              <a:t>Uppvisar stora kunskapsbrister och har inte planerat.</a:t>
            </a:r>
          </a:p>
          <a:p>
            <a:pPr>
              <a:buFontTx/>
              <a:buChar char="-"/>
            </a:pPr>
            <a:r>
              <a:rPr lang="sv-SE" sz="2400" dirty="0" smtClean="0"/>
              <a:t>Studenten </a:t>
            </a:r>
            <a:r>
              <a:rPr lang="sv-SE" sz="2400" dirty="0"/>
              <a:t>är inte mottaglig för återkoppling och kan inte ta till sig ”kritik</a:t>
            </a:r>
            <a:r>
              <a:rPr lang="sv-SE" sz="2400" dirty="0" smtClean="0"/>
              <a:t>”</a:t>
            </a:r>
          </a:p>
          <a:p>
            <a:pPr>
              <a:buFontTx/>
              <a:buChar char="-"/>
            </a:pPr>
            <a:r>
              <a:rPr lang="sv-SE" sz="2400" dirty="0" smtClean="0"/>
              <a:t>Visar alarmerande kunskapsbrister</a:t>
            </a:r>
          </a:p>
          <a:p>
            <a:pPr>
              <a:buFontTx/>
              <a:buChar char="-"/>
            </a:pPr>
            <a:endParaRPr lang="sv-SE" sz="2400" dirty="0" smtClean="0"/>
          </a:p>
          <a:p>
            <a:endParaRPr lang="sv-SE" sz="2400" dirty="0" smtClean="0"/>
          </a:p>
          <a:p>
            <a:endParaRPr lang="sv-SE" sz="2400" dirty="0" smtClean="0"/>
          </a:p>
        </p:txBody>
      </p:sp>
    </p:spTree>
    <p:extLst>
      <p:ext uri="{BB962C8B-B14F-4D97-AF65-F5344CB8AC3E}">
        <p14:creationId xmlns:p14="http://schemas.microsoft.com/office/powerpoint/2010/main" val="1347751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Läs noga igenom instruktionen!</a:t>
            </a:r>
            <a:endParaRPr lang="sv-SE" dirty="0"/>
          </a:p>
        </p:txBody>
      </p:sp>
      <p:pic>
        <p:nvPicPr>
          <p:cNvPr id="5" name="Platshållare för innehåll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246952"/>
            <a:ext cx="5523626" cy="4990360"/>
          </a:xfrm>
        </p:spPr>
      </p:pic>
    </p:spTree>
    <p:extLst>
      <p:ext uri="{BB962C8B-B14F-4D97-AF65-F5344CB8AC3E}">
        <p14:creationId xmlns:p14="http://schemas.microsoft.com/office/powerpoint/2010/main" val="421794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I början av VFU- perioden: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Gå igenom omdömesformuläret med din student</a:t>
            </a:r>
          </a:p>
          <a:p>
            <a:r>
              <a:rPr lang="sv-SE" dirty="0" smtClean="0"/>
              <a:t>Titta på kriterierna</a:t>
            </a:r>
          </a:p>
          <a:p>
            <a:r>
              <a:rPr lang="sv-SE" dirty="0" smtClean="0"/>
              <a:t>Planera lektioner och lektionsinnehåll med stöd i kriterierna.</a:t>
            </a:r>
          </a:p>
          <a:p>
            <a:r>
              <a:rPr lang="sv-SE" dirty="0" smtClean="0"/>
              <a:t>Kriterierna anger vad det är som ska genomföras under </a:t>
            </a:r>
            <a:r>
              <a:rPr lang="sv-SE" dirty="0" err="1" smtClean="0"/>
              <a:t>VFU:n</a:t>
            </a:r>
            <a:endParaRPr lang="sv-SE" dirty="0" smtClean="0"/>
          </a:p>
          <a:p>
            <a:r>
              <a:rPr lang="sv-SE" dirty="0" smtClean="0"/>
              <a:t>Försäkra dig om att du och din student förstått vad det är som krävs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9546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tshållare för innehåll 3"/>
          <p:cNvPicPr>
            <a:picLocks noGrp="1" noChangeAspect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412776"/>
            <a:ext cx="5545138" cy="4525963"/>
          </a:xfrm>
        </p:spPr>
      </p:pic>
    </p:spTree>
    <p:extLst>
      <p:ext uri="{BB962C8B-B14F-4D97-AF65-F5344CB8AC3E}">
        <p14:creationId xmlns:p14="http://schemas.microsoft.com/office/powerpoint/2010/main" val="328960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Vid bedömning mot slutet av VFU-perioden: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Ringa in de kriterier som bäst stämmer överens med studentens handlande (se nästa bild)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7151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047888"/>
              </p:ext>
            </p:extLst>
          </p:nvPr>
        </p:nvGraphicFramePr>
        <p:xfrm>
          <a:off x="935596" y="93633"/>
          <a:ext cx="7848872" cy="70454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754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1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936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82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094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Didaktiska kursmål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 </a:t>
                      </a:r>
                      <a:endParaRPr lang="sv-SE" sz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181" marR="27181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Studenten infriar följande kriterium:</a:t>
                      </a:r>
                      <a:endParaRPr lang="sv-SE" sz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181" marR="27181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Studenten infriar följande kriterium för högsta nivån:</a:t>
                      </a:r>
                      <a:endParaRPr lang="sv-SE" sz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181" marR="27181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Studenten infriar </a:t>
                      </a:r>
                      <a:r>
                        <a:rPr lang="sv-SE" sz="1200" u="sng" dirty="0">
                          <a:effectLst/>
                        </a:rPr>
                        <a:t>ej</a:t>
                      </a:r>
                      <a:r>
                        <a:rPr lang="sv-SE" sz="1200" dirty="0">
                          <a:effectLst/>
                        </a:rPr>
                        <a:t> följande kriterium:</a:t>
                      </a:r>
                      <a:endParaRPr lang="sv-SE" sz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181" marR="27181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058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- göra för svenska ett anpassat urval som gäller läsning av skönlitteratur, sakprosa och skrivande</a:t>
                      </a:r>
                      <a:endParaRPr lang="sv-SE" sz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181" marR="27181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Studenten kan i diskussion med handledare göra ett anpassat urval avseende läsning av skönlitteratur och/eller sakprosa samt kan välja vilka moment av elevers skrivande som kan finnas med i samband med läsningen. Detta görs med stöd i kunskap om elevers förkunskap och verksamhetens styrdokument.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 </a:t>
                      </a:r>
                      <a:endParaRPr lang="sv-SE" sz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181" marR="27181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Studenten kan på eget initiativ, självständigt och i överenskommelse med handledare göra ett väl anpassat urval avseende läsning av skönlitteratur och/eller sakprosa, samt kan i samband med läsningen insiktsfullt välja vilka moment av elevers skrivande som kan finnas med i samband med läsningen. Detta görs med kunskap om elevers förkunskap och med insikt i verksamhetens styrdokument.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 </a:t>
                      </a:r>
                      <a:endParaRPr lang="sv-SE" sz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181" marR="27181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Uppfyller inte kriterierna för godkänt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 </a:t>
                      </a:r>
                      <a:endParaRPr lang="sv-SE" sz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181" marR="27181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658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Motivera/Exemplifiera ditt </a:t>
                      </a:r>
                      <a:r>
                        <a:rPr lang="sv-SE" sz="1200" dirty="0" smtClean="0">
                          <a:effectLst/>
                        </a:rPr>
                        <a:t>omdöme</a:t>
                      </a:r>
                      <a:endParaRPr lang="sv-SE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Undvik att upprepa kriterietexten i din motivering.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 </a:t>
                      </a:r>
                      <a:endParaRPr lang="sv-SE" sz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181" marR="27181" marT="0" marB="0">
                    <a:solidFill>
                      <a:srgbClr val="00B0F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 </a:t>
                      </a:r>
                      <a:endParaRPr lang="sv-SE" sz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181" marR="27181" marT="0" marB="0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963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- planera ett arbetsområde avseende, litteraturläsning, läsning av sakprosa och skrivande med beaktande av skolans värdegrund</a:t>
                      </a:r>
                      <a:br>
                        <a:rPr lang="sv-SE" sz="1200" dirty="0">
                          <a:effectLst/>
                        </a:rPr>
                      </a:br>
                      <a:endParaRPr lang="sv-SE" sz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181" marR="27181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Studenten planerar arbetsområde(n) i litteraturläsning, sakprosa och skrivande i samråd med handledaren. Studenten motiverar sina val med stöd i styrdokumenten avseende kunskapsmål och värdegrund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 </a:t>
                      </a:r>
                      <a:endParaRPr lang="sv-SE" sz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181" marR="27181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Studenten planerar självständigt och kreativt arbetsområde(n) i litteraturläsning, sakprosa och skrivande i samråd med handledaren. Studenten motiverar insiktsfullt, analytiskt och kritiskt sina val, med stöd i styrdokumenten avseende kunskapsmål och värdegrund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 </a:t>
                      </a:r>
                      <a:endParaRPr lang="sv-SE" sz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181" marR="27181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Uppfyller inte kriterierna för godkänt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 </a:t>
                      </a:r>
                      <a:endParaRPr lang="sv-SE" sz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181" marR="27181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941638" y="15478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Ellips 5"/>
          <p:cNvSpPr/>
          <p:nvPr/>
        </p:nvSpPr>
        <p:spPr>
          <a:xfrm>
            <a:off x="2771800" y="727074"/>
            <a:ext cx="2448272" cy="212586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Ellips 6"/>
          <p:cNvSpPr/>
          <p:nvPr/>
        </p:nvSpPr>
        <p:spPr>
          <a:xfrm>
            <a:off x="2803749" y="5301208"/>
            <a:ext cx="2304256" cy="155679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9" name="Rak 8"/>
          <p:cNvCxnSpPr/>
          <p:nvPr/>
        </p:nvCxnSpPr>
        <p:spPr>
          <a:xfrm>
            <a:off x="5220072" y="3284984"/>
            <a:ext cx="0" cy="20162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k 11"/>
          <p:cNvCxnSpPr/>
          <p:nvPr/>
        </p:nvCxnSpPr>
        <p:spPr>
          <a:xfrm>
            <a:off x="7668344" y="3284984"/>
            <a:ext cx="0" cy="20162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310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Motivera din bedömning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Skriv en konkret motivering till varför du valt att ringa in kriteriet (se nästa bild)</a:t>
            </a:r>
          </a:p>
          <a:p>
            <a:r>
              <a:rPr lang="sv-SE" dirty="0" smtClean="0"/>
              <a:t>Du ska skriva en motivering för varje inringat kriterium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4232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83182"/>
              </p:ext>
            </p:extLst>
          </p:nvPr>
        </p:nvGraphicFramePr>
        <p:xfrm>
          <a:off x="899592" y="205736"/>
          <a:ext cx="7848872" cy="64583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754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1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936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82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094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Didaktiska kursmål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 </a:t>
                      </a:r>
                      <a:endParaRPr lang="sv-SE" sz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181" marR="27181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Studenten infriar följande kriterium:</a:t>
                      </a:r>
                      <a:endParaRPr lang="sv-SE" sz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181" marR="27181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Studenten infriar följande kriterium för högsta nivån:</a:t>
                      </a:r>
                      <a:endParaRPr lang="sv-SE" sz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181" marR="27181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Studenten infriar </a:t>
                      </a:r>
                      <a:r>
                        <a:rPr lang="sv-SE" sz="1200" u="sng" dirty="0">
                          <a:effectLst/>
                        </a:rPr>
                        <a:t>ej</a:t>
                      </a:r>
                      <a:r>
                        <a:rPr lang="sv-SE" sz="1200" dirty="0">
                          <a:effectLst/>
                        </a:rPr>
                        <a:t> följande kriterium:</a:t>
                      </a:r>
                      <a:endParaRPr lang="sv-SE" sz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181" marR="27181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058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- göra för svenska ett anpassat urval som gäller läsning av skönlitteratur, sakprosa och skrivande</a:t>
                      </a:r>
                      <a:endParaRPr lang="sv-SE" sz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181" marR="27181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Studenten kan i diskussion med handledare göra ett anpassat urval avseende läsning av skönlitteratur och/eller sakprosa samt kan välja vilka moment av elevers skrivande som kan finnas med i samband med läsningen. Detta görs med stöd i kunskap om elevers förkunskap och verksamhetens styrdokument.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 </a:t>
                      </a:r>
                      <a:endParaRPr lang="sv-SE" sz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181" marR="27181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Studenten kan på eget initiativ, självständigt och i överenskommelse med handledare göra ett väl anpassat urval avseende läsning av skönlitteratur och/eller sakprosa, samt kan i samband med läsningen insiktsfullt välja vilka moment av elevers skrivande som kan finnas med i samband med läsningen. Detta görs med kunskap om elevers förkunskap och med insikt i verksamhetens styrdokument.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 </a:t>
                      </a:r>
                      <a:endParaRPr lang="sv-SE" sz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181" marR="27181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Uppfyller inte kriterierna för godkänt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 </a:t>
                      </a:r>
                      <a:endParaRPr lang="sv-SE" sz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181" marR="27181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658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Motivera/Exemplifiera ditt </a:t>
                      </a:r>
                      <a:r>
                        <a:rPr lang="sv-SE" sz="1200" dirty="0" smtClean="0">
                          <a:effectLst/>
                        </a:rPr>
                        <a:t>omdöme</a:t>
                      </a:r>
                      <a:endParaRPr lang="sv-SE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Undvik att upprepa kriterietexten i din motivering.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 </a:t>
                      </a:r>
                      <a:endParaRPr lang="sv-SE" sz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181" marR="27181" marT="0" marB="0">
                    <a:solidFill>
                      <a:srgbClr val="00B0F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 </a:t>
                      </a:r>
                      <a:r>
                        <a:rPr lang="sv-SE" sz="1200" dirty="0" smtClean="0">
                          <a:solidFill>
                            <a:srgbClr val="FF0000"/>
                          </a:solidFill>
                          <a:effectLst/>
                        </a:rPr>
                        <a:t>Lena  har på egen hand valt ut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litteratur</a:t>
                      </a:r>
                      <a:r>
                        <a:rPr lang="sv-SE" sz="1200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för temat vi arbetat med.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Hon valde först en novell  som sen i samråd med mig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visade sig inte skulle vara särskilt lämplig för elev-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gruppen, men hon kunde snabbt ändra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och ge förslag på något som skulle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passa bättre. Hon gjorde en kreativ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skrivövning till novellen, eleverna fick skriva ett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brev till huvudpersonen. Eleverna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tyckte om övningen och 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visade  genom att skriva, att de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läst och förstått novellen.</a:t>
                      </a:r>
                      <a:endParaRPr lang="sv-SE" sz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181" marR="27181" marT="0" marB="0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70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v-SE" sz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181" marR="27181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 marL="27181" marR="27181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 marL="27181" marR="27181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Uppfyller inte kriterierna för godkänt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 </a:t>
                      </a:r>
                      <a:endParaRPr lang="sv-SE" sz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181" marR="27181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941638" y="15478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Ellips 5"/>
          <p:cNvSpPr/>
          <p:nvPr/>
        </p:nvSpPr>
        <p:spPr>
          <a:xfrm>
            <a:off x="2771800" y="727074"/>
            <a:ext cx="2448272" cy="205385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2" name="Rak 11"/>
          <p:cNvCxnSpPr/>
          <p:nvPr/>
        </p:nvCxnSpPr>
        <p:spPr>
          <a:xfrm>
            <a:off x="7668344" y="3284984"/>
            <a:ext cx="0" cy="26642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056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556792"/>
            <a:ext cx="1907540" cy="477520"/>
          </a:xfrm>
          <a:prstGeom prst="rect">
            <a:avLst/>
          </a:prstGeom>
          <a:extLst>
            <a:ext uri="{FAA26D3D-D897-4be2-8F04-BA451C77F1D7}">
              <ma14:placeholder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w16se="http://schemas.microsoft.com/office/word/2015/wordml/symex" xmlns:w15="http://schemas.microsoft.com/office/word/2012/wordml" xmlns:cx1="http://schemas.microsoft.com/office/drawing/2015/9/8/chartex" xmlns:cx="http://schemas.microsoft.com/office/drawing/2014/chartex" xmlns:lc="http://schemas.openxmlformats.org/drawingml/2006/lockedCanvas"/>
            </a:ext>
          </a:extLst>
        </p:spPr>
      </p:pic>
      <p:sp>
        <p:nvSpPr>
          <p:cNvPr id="3" name="Rektangel 2"/>
          <p:cNvSpPr/>
          <p:nvPr/>
        </p:nvSpPr>
        <p:spPr>
          <a:xfrm>
            <a:off x="323528" y="2690336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b="1" dirty="0"/>
              <a:t>2. Kommentar och motivering med beskrivning av studentens handlingar och aktiviteter för omdömet U eller </a:t>
            </a:r>
            <a:r>
              <a:rPr lang="sv-SE" b="1" dirty="0" err="1"/>
              <a:t>eller</a:t>
            </a:r>
            <a:r>
              <a:rPr lang="sv-SE" b="1" dirty="0"/>
              <a:t> högsta kriterienivån (VG): (kan även skrivas på löst blad, som bifogas detta dokument) </a:t>
            </a:r>
            <a:endParaRPr lang="sv-SE" dirty="0"/>
          </a:p>
        </p:txBody>
      </p:sp>
      <p:sp>
        <p:nvSpPr>
          <p:cNvPr id="5" name="Rubrik 4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440160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Skriv ett brev där du beskriver din students VG-handlingar eller U-handlingar.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47984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EF3250AEB918145986E0E4460AACCD8" ma:contentTypeVersion="4" ma:contentTypeDescription="Skapa ett nytt dokument." ma:contentTypeScope="" ma:versionID="cef65491a8a80ab27c8705e3ff295abd">
  <xsd:schema xmlns:xsd="http://www.w3.org/2001/XMLSchema" xmlns:xs="http://www.w3.org/2001/XMLSchema" xmlns:p="http://schemas.microsoft.com/office/2006/metadata/properties" xmlns:ns2="7eefc7e0-aa67-4ae9-bc86-ff0ce87605d2" xmlns:ns3="171a990e-4f20-4bcc-b947-ffcf0f1457da" targetNamespace="http://schemas.microsoft.com/office/2006/metadata/properties" ma:root="true" ma:fieldsID="f3e3fbf75a3272ca7caabbf8aae8ff1f" ns2:_="" ns3:_="">
    <xsd:import namespace="7eefc7e0-aa67-4ae9-bc86-ff0ce87605d2"/>
    <xsd:import namespace="171a990e-4f20-4bcc-b947-ffcf0f1457da"/>
    <xsd:element name="properties">
      <xsd:complexType>
        <xsd:sequence>
          <xsd:element name="documentManagement">
            <xsd:complexType>
              <xsd:all>
                <xsd:element ref="ns2:_lisam_Description" minOccurs="0"/>
                <xsd:element ref="ns3:_lisam_PublishedVersion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efc7e0-aa67-4ae9-bc86-ff0ce87605d2" elementFormDefault="qualified">
    <xsd:import namespace="http://schemas.microsoft.com/office/2006/documentManagement/types"/>
    <xsd:import namespace="http://schemas.microsoft.com/office/infopath/2007/PartnerControls"/>
    <xsd:element name="_lisam_Description" ma:index="8" nillable="true" ma:displayName="Beskrivning" ma:internalName="_lisam_Description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1a990e-4f20-4bcc-b947-ffcf0f1457da" elementFormDefault="qualified">
    <xsd:import namespace="http://schemas.microsoft.com/office/2006/documentManagement/types"/>
    <xsd:import namespace="http://schemas.microsoft.com/office/infopath/2007/PartnerControls"/>
    <xsd:element name="_lisam_PublishedVersion" ma:index="9" nillable="true" ma:displayName="Published Version" ma:internalName="_lisam_PublishedVersion">
      <xsd:simpleType>
        <xsd:restriction base="dms:Text"/>
      </xsd:simple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lisam_PublishedVersion xmlns="171a990e-4f20-4bcc-b947-ffcf0f1457da" xsi:nil="true"/>
    <_lisam_Description xmlns="7eefc7e0-aa67-4ae9-bc86-ff0ce87605d2" xsi:nil="true"/>
  </documentManagement>
</p:properties>
</file>

<file path=customXml/itemProps1.xml><?xml version="1.0" encoding="utf-8"?>
<ds:datastoreItem xmlns:ds="http://schemas.openxmlformats.org/officeDocument/2006/customXml" ds:itemID="{BC0EDF58-AF51-4A3D-B106-74C2D259E161}"/>
</file>

<file path=customXml/itemProps2.xml><?xml version="1.0" encoding="utf-8"?>
<ds:datastoreItem xmlns:ds="http://schemas.openxmlformats.org/officeDocument/2006/customXml" ds:itemID="{5E142C0B-DE48-4BEF-8E60-257B329490A2}"/>
</file>

<file path=customXml/itemProps3.xml><?xml version="1.0" encoding="utf-8"?>
<ds:datastoreItem xmlns:ds="http://schemas.openxmlformats.org/officeDocument/2006/customXml" ds:itemID="{6A6FF041-29C7-4D2E-83A5-3FCF46386590}"/>
</file>

<file path=docProps/app.xml><?xml version="1.0" encoding="utf-8"?>
<Properties xmlns="http://schemas.openxmlformats.org/officeDocument/2006/extended-properties" xmlns:vt="http://schemas.openxmlformats.org/officeDocument/2006/docPropsVTypes">
  <TotalTime>2634</TotalTime>
  <Words>890</Words>
  <Application>Microsoft Office PowerPoint</Application>
  <PresentationFormat>Bildspel på skärmen (4:3)</PresentationFormat>
  <Paragraphs>106</Paragraphs>
  <Slides>11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Office-tema</vt:lpstr>
      <vt:lpstr>(använd bildspelsläge) Så här fyller du i omdömesformuläret</vt:lpstr>
      <vt:lpstr>Läs noga igenom instruktionen!</vt:lpstr>
      <vt:lpstr>I början av VFU- perioden: </vt:lpstr>
      <vt:lpstr>PowerPoint-presentation</vt:lpstr>
      <vt:lpstr>Vid bedömning mot slutet av VFU-perioden:</vt:lpstr>
      <vt:lpstr>PowerPoint-presentation</vt:lpstr>
      <vt:lpstr>Motivera din bedömning</vt:lpstr>
      <vt:lpstr>PowerPoint-presentation</vt:lpstr>
      <vt:lpstr>Skriv ett brev där du beskriver din students VG-handlingar eller U-handlingar. </vt:lpstr>
      <vt:lpstr>Brevet kan skrivas så här:</vt:lpstr>
      <vt:lpstr>Om du anar oråd eller känner dig osäker på studentens förmåga att klara VFU:n:   </vt:lpstr>
    </vt:vector>
  </TitlesOfParts>
  <Company>Linköpings universitet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Så här fyller du i omdömesformuläret</dc:title>
  <dc:creator>Suzanne Parmenius-Swärd</dc:creator>
  <cp:lastModifiedBy>Suzanne Parmenius-Swärd</cp:lastModifiedBy>
  <cp:revision>19</cp:revision>
  <dcterms:created xsi:type="dcterms:W3CDTF">2016-10-05T07:58:14Z</dcterms:created>
  <dcterms:modified xsi:type="dcterms:W3CDTF">2018-10-03T14:21:35Z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0x010100AEF3250AEB918145986E0E4460AACCD8</vt:lpwstr>
  </property>
</Properties>
</file>